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
  </p:notesMasterIdLst>
  <p:sldIdLst>
    <p:sldId id="270" r:id="rId2"/>
    <p:sldId id="264" r:id="rId3"/>
    <p:sldId id="266" r:id="rId4"/>
    <p:sldId id="267"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60253" autoAdjust="0"/>
  </p:normalViewPr>
  <p:slideViewPr>
    <p:cSldViewPr snapToGrid="0">
      <p:cViewPr varScale="1">
        <p:scale>
          <a:sx n="47" d="100"/>
          <a:sy n="47" d="100"/>
        </p:scale>
        <p:origin x="1668" y="42"/>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1657D-A7B0-4665-83E0-D7C371DA8431}" type="datetimeFigureOut">
              <a:rPr lang="ko-KR" altLang="en-US" smtClean="0"/>
              <a:t>2020-03-27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B2FE8-72DD-4CAF-82B5-9D5CB2841473}" type="slidenum">
              <a:rPr lang="ko-KR" altLang="en-US" smtClean="0"/>
              <a:t>‹#›</a:t>
            </a:fld>
            <a:endParaRPr lang="ko-KR" altLang="en-US"/>
          </a:p>
        </p:txBody>
      </p:sp>
    </p:spTree>
    <p:extLst>
      <p:ext uri="{BB962C8B-B14F-4D97-AF65-F5344CB8AC3E}">
        <p14:creationId xmlns:p14="http://schemas.microsoft.com/office/powerpoint/2010/main" val="1999641273"/>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Harry</a:t>
            </a:r>
            <a:r>
              <a:rPr lang="ko-KR" altLang="en-US" dirty="0"/>
              <a:t> </a:t>
            </a:r>
            <a:r>
              <a:rPr lang="en-US" altLang="ko-KR" dirty="0" err="1"/>
              <a:t>Akst</a:t>
            </a:r>
            <a:r>
              <a:rPr lang="en-US" altLang="ko-KR" dirty="0"/>
              <a:t>(music),</a:t>
            </a:r>
            <a:r>
              <a:rPr lang="ko-KR" altLang="en-US" dirty="0"/>
              <a:t> </a:t>
            </a:r>
            <a:r>
              <a:rPr lang="en-US" altLang="ko-KR" dirty="0"/>
              <a:t>Grant</a:t>
            </a:r>
            <a:r>
              <a:rPr lang="ko-KR" altLang="en-US" dirty="0"/>
              <a:t> </a:t>
            </a:r>
            <a:r>
              <a:rPr lang="en-US" altLang="ko-KR" dirty="0"/>
              <a:t>Clarke(lyrics) 1929</a:t>
            </a:r>
            <a:r>
              <a:rPr lang="ko-KR" altLang="en-US" dirty="0"/>
              <a:t>년의 </a:t>
            </a:r>
            <a:r>
              <a:rPr lang="ko-KR" altLang="en-US" dirty="0" err="1"/>
              <a:t>재즈명곡</a:t>
            </a:r>
            <a:r>
              <a:rPr lang="en-US" altLang="ko-KR" dirty="0"/>
              <a:t>. </a:t>
            </a:r>
            <a:endParaRPr lang="en-US" altLang="ko-KR" dirty="0" smtClean="0"/>
          </a:p>
          <a:p>
            <a:endParaRPr lang="en-US" altLang="ko-KR" dirty="0" smtClean="0"/>
          </a:p>
          <a:p>
            <a:r>
              <a:rPr lang="ko-KR" altLang="en-US" dirty="0" smtClean="0"/>
              <a:t>화자가 </a:t>
            </a:r>
            <a:r>
              <a:rPr lang="ko-KR" altLang="en-US" dirty="0"/>
              <a:t>처음으로 클럽에 초대되어 밴드리더인 </a:t>
            </a:r>
            <a:r>
              <a:rPr lang="en-US" altLang="ko-KR" dirty="0"/>
              <a:t>Creole</a:t>
            </a:r>
            <a:r>
              <a:rPr lang="ko-KR" altLang="en-US" dirty="0"/>
              <a:t>의 지휘하에 </a:t>
            </a:r>
            <a:r>
              <a:rPr lang="en-US" altLang="ko-KR" dirty="0"/>
              <a:t>Sonny</a:t>
            </a:r>
            <a:r>
              <a:rPr lang="ko-KR" altLang="en-US" dirty="0"/>
              <a:t>가 연주한 곡</a:t>
            </a:r>
            <a:r>
              <a:rPr lang="en-US" altLang="ko-KR" dirty="0"/>
              <a:t>. </a:t>
            </a:r>
            <a:r>
              <a:rPr lang="ko-KR" altLang="en-US" dirty="0"/>
              <a:t>여러 개의 </a:t>
            </a:r>
            <a:r>
              <a:rPr lang="en-US" altLang="ko-KR" dirty="0" smtClean="0"/>
              <a:t>version</a:t>
            </a:r>
            <a:r>
              <a:rPr lang="ko-KR" altLang="en-US" dirty="0" smtClean="0"/>
              <a:t>이 </a:t>
            </a:r>
            <a:r>
              <a:rPr lang="ko-KR" altLang="en-US" dirty="0"/>
              <a:t>있지만 </a:t>
            </a:r>
            <a:r>
              <a:rPr lang="en-US" altLang="ko-KR" dirty="0"/>
              <a:t>On</a:t>
            </a:r>
            <a:r>
              <a:rPr lang="ko-KR" altLang="en-US" dirty="0"/>
              <a:t> </a:t>
            </a:r>
            <a:r>
              <a:rPr lang="en-US" altLang="ko-KR" dirty="0"/>
              <a:t>with</a:t>
            </a:r>
            <a:r>
              <a:rPr lang="ko-KR" altLang="en-US" dirty="0"/>
              <a:t> </a:t>
            </a:r>
            <a:r>
              <a:rPr lang="en-US" altLang="ko-KR" dirty="0"/>
              <a:t>the</a:t>
            </a:r>
            <a:r>
              <a:rPr lang="ko-KR" altLang="en-US" dirty="0"/>
              <a:t> </a:t>
            </a:r>
            <a:r>
              <a:rPr lang="en-US" altLang="ko-KR" dirty="0"/>
              <a:t>show</a:t>
            </a:r>
            <a:r>
              <a:rPr lang="ko-KR" altLang="en-US" dirty="0"/>
              <a:t>라는 영화에서  </a:t>
            </a:r>
            <a:r>
              <a:rPr lang="en-US" altLang="ko-KR" dirty="0"/>
              <a:t>Ethel Waters</a:t>
            </a:r>
            <a:r>
              <a:rPr lang="ko-KR" altLang="en-US" dirty="0"/>
              <a:t>가 부른 곡이 제일 유명함</a:t>
            </a:r>
            <a:r>
              <a:rPr lang="en-US" altLang="ko-KR" dirty="0"/>
              <a:t>. </a:t>
            </a:r>
            <a:endParaRPr lang="en-US" altLang="ko-KR" dirty="0" smtClean="0"/>
          </a:p>
          <a:p>
            <a:endParaRPr lang="en-US" altLang="ko-KR" dirty="0" smtClean="0"/>
          </a:p>
          <a:p>
            <a:r>
              <a:rPr lang="ko-KR" altLang="en-US" dirty="0" smtClean="0"/>
              <a:t>사람들에 </a:t>
            </a:r>
            <a:r>
              <a:rPr lang="ko-KR" altLang="en-US" dirty="0"/>
              <a:t>따라</a:t>
            </a:r>
            <a:r>
              <a:rPr lang="en-US" altLang="ko-KR" dirty="0"/>
              <a:t>, </a:t>
            </a:r>
            <a:r>
              <a:rPr lang="ko-KR" altLang="en-US" dirty="0"/>
              <a:t>이 노래보다는 </a:t>
            </a:r>
            <a:r>
              <a:rPr lang="ko-KR" altLang="en-US" dirty="0" err="1"/>
              <a:t>볼드윈이</a:t>
            </a:r>
            <a:r>
              <a:rPr lang="ko-KR" altLang="en-US" dirty="0"/>
              <a:t> 진짜 좋아했던 </a:t>
            </a:r>
            <a:r>
              <a:rPr lang="en-US" altLang="ko-KR" dirty="0"/>
              <a:t>Bessie Smith</a:t>
            </a:r>
            <a:r>
              <a:rPr lang="ko-KR" altLang="en-US" dirty="0"/>
              <a:t>의 노래가 더 적합하지 않았겠냐고 이의를 제기하는 사람도 있다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fld id="{744B2FE8-72DD-4CAF-82B5-9D5CB2841473}" type="slidenum">
              <a:rPr lang="ko-KR" altLang="en-US" smtClean="0"/>
              <a:t>2</a:t>
            </a:fld>
            <a:endParaRPr lang="ko-KR" altLang="en-US"/>
          </a:p>
        </p:txBody>
      </p:sp>
    </p:spTree>
    <p:extLst>
      <p:ext uri="{BB962C8B-B14F-4D97-AF65-F5344CB8AC3E}">
        <p14:creationId xmlns:p14="http://schemas.microsoft.com/office/powerpoint/2010/main" val="3308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Armytage</a:t>
            </a:r>
            <a:r>
              <a:rPr lang="en-US" altLang="ko-KR" baseline="0" dirty="0" smtClean="0"/>
              <a:t>.net</a:t>
            </a:r>
            <a:r>
              <a:rPr lang="ko-KR" altLang="en-US" baseline="0" dirty="0" smtClean="0"/>
              <a:t>에</a:t>
            </a:r>
            <a:r>
              <a:rPr lang="en-US" altLang="ko-KR" baseline="0" dirty="0" smtClean="0"/>
              <a:t> </a:t>
            </a:r>
            <a:r>
              <a:rPr lang="ko-KR" altLang="en-US" baseline="0" dirty="0" smtClean="0"/>
              <a:t>올려놓은 이 소설에 대한 간단한 비평의 요지</a:t>
            </a:r>
            <a:r>
              <a:rPr lang="en-US" altLang="ko-KR" baseline="0" dirty="0" smtClean="0"/>
              <a:t>. </a:t>
            </a:r>
            <a:r>
              <a:rPr lang="ko-KR" altLang="en-US" baseline="0" dirty="0" smtClean="0"/>
              <a:t>이것은 </a:t>
            </a:r>
            <a:r>
              <a:rPr lang="en-US" altLang="ko-KR" baseline="0" dirty="0" smtClean="0"/>
              <a:t>Baldwin</a:t>
            </a:r>
            <a:r>
              <a:rPr lang="ko-KR" altLang="en-US" baseline="0" dirty="0" smtClean="0"/>
              <a:t>의 소설이 결국 자신이 경험한 할렘의 흑인공동체에 관한 것인 만큼 그것에 대한 대표적인 사실을 모아놓은 것</a:t>
            </a:r>
            <a:r>
              <a:rPr lang="en-US" altLang="ko-KR" baseline="0" dirty="0" smtClean="0"/>
              <a:t>.</a:t>
            </a:r>
          </a:p>
          <a:p>
            <a:endParaRPr lang="en-US" altLang="ko-KR" baseline="0" dirty="0" smtClean="0"/>
          </a:p>
          <a:p>
            <a:r>
              <a:rPr lang="en-US" altLang="ko-KR" baseline="0" dirty="0" smtClean="0"/>
              <a:t>-</a:t>
            </a:r>
            <a:r>
              <a:rPr lang="ko-KR" altLang="en-US" baseline="0" dirty="0" smtClean="0"/>
              <a:t>북부는 남부와 달리 인종차별적인 법률</a:t>
            </a:r>
            <a:r>
              <a:rPr lang="en-US" altLang="ko-KR" baseline="0" dirty="0" smtClean="0"/>
              <a:t>(Jim Crow laws)</a:t>
            </a:r>
            <a:r>
              <a:rPr lang="ko-KR" altLang="en-US" baseline="0" dirty="0" smtClean="0"/>
              <a:t>이 없었지만</a:t>
            </a:r>
            <a:r>
              <a:rPr lang="en-US" altLang="ko-KR" baseline="0" dirty="0" smtClean="0"/>
              <a:t>, </a:t>
            </a:r>
            <a:r>
              <a:rPr lang="ko-KR" altLang="en-US" baseline="0" dirty="0" smtClean="0"/>
              <a:t>그렇다고 그들에 대한 편견이나 억압이 없었던 것은 전혀 아니다</a:t>
            </a:r>
            <a:r>
              <a:rPr lang="en-US" altLang="ko-KR" baseline="0" dirty="0" smtClean="0"/>
              <a:t>.</a:t>
            </a:r>
          </a:p>
          <a:p>
            <a:endParaRPr lang="en-US" altLang="ko-KR" baseline="0" dirty="0" smtClean="0"/>
          </a:p>
          <a:p>
            <a:r>
              <a:rPr lang="en-US" altLang="ko-KR" baseline="0" dirty="0" smtClean="0"/>
              <a:t>-</a:t>
            </a:r>
            <a:r>
              <a:rPr lang="ko-KR" altLang="en-US" baseline="0" dirty="0" err="1" smtClean="0"/>
              <a:t>할렘르네쌍스</a:t>
            </a:r>
            <a:r>
              <a:rPr lang="en-US" altLang="ko-KR" baseline="0" dirty="0" smtClean="0"/>
              <a:t>: Langston Hughes, </a:t>
            </a:r>
            <a:r>
              <a:rPr lang="en-US" altLang="ko-KR" baseline="0" dirty="0" err="1" smtClean="0"/>
              <a:t>Zora</a:t>
            </a:r>
            <a:r>
              <a:rPr lang="ko-KR" altLang="en-US" baseline="0" dirty="0" smtClean="0"/>
              <a:t> </a:t>
            </a:r>
            <a:r>
              <a:rPr lang="en-US" altLang="ko-KR" baseline="0" dirty="0" smtClean="0"/>
              <a:t>Neale Hurston, Duke Ellington</a:t>
            </a:r>
            <a:r>
              <a:rPr lang="ko-KR" altLang="en-US" baseline="0" dirty="0" smtClean="0"/>
              <a:t>과 </a:t>
            </a:r>
            <a:r>
              <a:rPr lang="en-US" altLang="ko-KR" baseline="0" dirty="0" smtClean="0"/>
              <a:t>Louis Armstrong</a:t>
            </a:r>
            <a:r>
              <a:rPr lang="ko-KR" altLang="en-US" baseline="0" dirty="0" smtClean="0"/>
              <a:t> 등의 뛰어난 문인과 음악인들이 </a:t>
            </a:r>
            <a:r>
              <a:rPr lang="en-US" altLang="ko-KR" baseline="0" dirty="0" smtClean="0"/>
              <a:t>1910</a:t>
            </a:r>
            <a:r>
              <a:rPr lang="ko-KR" altLang="en-US" baseline="0" dirty="0" smtClean="0"/>
              <a:t>년대부터 </a:t>
            </a:r>
            <a:r>
              <a:rPr lang="en-US" altLang="ko-KR" baseline="0" dirty="0" smtClean="0"/>
              <a:t>30</a:t>
            </a:r>
            <a:r>
              <a:rPr lang="ko-KR" altLang="en-US" baseline="0" dirty="0" smtClean="0"/>
              <a:t>년대까지 흑인문화를 꽃피웠던 현상을 말함</a:t>
            </a:r>
            <a:r>
              <a:rPr lang="en-US" altLang="ko-KR" baseline="0" dirty="0" smtClean="0"/>
              <a:t>. </a:t>
            </a:r>
            <a:r>
              <a:rPr lang="ko-KR" altLang="en-US" baseline="0" dirty="0" smtClean="0"/>
              <a:t> </a:t>
            </a:r>
            <a:r>
              <a:rPr lang="ko-KR" altLang="en-US" baseline="0" dirty="0" err="1" smtClean="0"/>
              <a:t>제임스</a:t>
            </a:r>
            <a:r>
              <a:rPr lang="ko-KR" altLang="en-US" baseline="0" dirty="0" smtClean="0"/>
              <a:t> </a:t>
            </a:r>
            <a:r>
              <a:rPr lang="ko-KR" altLang="en-US" baseline="0" dirty="0" err="1" smtClean="0"/>
              <a:t>볼드윈의</a:t>
            </a:r>
            <a:r>
              <a:rPr lang="ko-KR" altLang="en-US" baseline="0" dirty="0" smtClean="0"/>
              <a:t> 문학적 스승이었던 </a:t>
            </a:r>
            <a:r>
              <a:rPr lang="en-US" altLang="ko-KR" baseline="0" dirty="0" err="1" smtClean="0"/>
              <a:t>Countee</a:t>
            </a:r>
            <a:r>
              <a:rPr lang="en-US" altLang="ko-KR" baseline="0" dirty="0" smtClean="0"/>
              <a:t> Cullen</a:t>
            </a:r>
            <a:r>
              <a:rPr lang="ko-KR" altLang="en-US" baseline="0" dirty="0" smtClean="0"/>
              <a:t>인도 이 운동을 이끈 시인들 중 하나</a:t>
            </a:r>
            <a:r>
              <a:rPr lang="en-US" altLang="ko-KR" baseline="0" dirty="0" smtClean="0"/>
              <a:t>.</a:t>
            </a:r>
          </a:p>
          <a:p>
            <a:endParaRPr lang="en-US" altLang="ko-KR" baseline="0" dirty="0" smtClean="0"/>
          </a:p>
          <a:p>
            <a:r>
              <a:rPr lang="en-US" altLang="ko-KR" baseline="0" dirty="0" smtClean="0"/>
              <a:t>-</a:t>
            </a:r>
            <a:r>
              <a:rPr lang="ko-KR" altLang="en-US" baseline="0" dirty="0" err="1" smtClean="0"/>
              <a:t>볼드윈은</a:t>
            </a:r>
            <a:r>
              <a:rPr lang="ko-KR" altLang="en-US" baseline="0" dirty="0" smtClean="0"/>
              <a:t> 한편으로는 흑인에 대한 극심한 가난과 억압이 있고</a:t>
            </a:r>
            <a:r>
              <a:rPr lang="en-US" altLang="ko-KR" baseline="0" dirty="0" smtClean="0"/>
              <a:t>, </a:t>
            </a:r>
            <a:r>
              <a:rPr lang="ko-KR" altLang="en-US" baseline="0" dirty="0" smtClean="0"/>
              <a:t>다른 한편으로는 </a:t>
            </a:r>
            <a:r>
              <a:rPr lang="ko-KR" altLang="en-US" baseline="0" dirty="0" err="1" smtClean="0"/>
              <a:t>할렘르네쌍스에</a:t>
            </a:r>
            <a:r>
              <a:rPr lang="ko-KR" altLang="en-US" baseline="0" dirty="0" smtClean="0"/>
              <a:t> 힘입은 문화적 활기가 공존하는 환경에서 태어났다</a:t>
            </a:r>
            <a:r>
              <a:rPr lang="en-US" altLang="ko-KR" baseline="0" dirty="0" smtClean="0"/>
              <a:t>.</a:t>
            </a:r>
          </a:p>
          <a:p>
            <a:endParaRPr lang="en-US" altLang="ko-KR" baseline="0" dirty="0" smtClean="0"/>
          </a:p>
          <a:p>
            <a:r>
              <a:rPr lang="en-US" altLang="ko-KR" baseline="0" dirty="0" smtClean="0"/>
              <a:t>-</a:t>
            </a:r>
            <a:r>
              <a:rPr lang="ko-KR" altLang="en-US" baseline="0" dirty="0" err="1" smtClean="0"/>
              <a:t>볼드윈은</a:t>
            </a:r>
            <a:r>
              <a:rPr lang="ko-KR" altLang="en-US" baseline="0" dirty="0" smtClean="0"/>
              <a:t> 할렘의 극심한 사회적 양극화를 지적했다</a:t>
            </a:r>
            <a:r>
              <a:rPr lang="en-US" altLang="ko-KR" baseline="0" dirty="0" smtClean="0"/>
              <a:t>.</a:t>
            </a:r>
            <a:endParaRPr lang="ko-KR" altLang="en-US" dirty="0"/>
          </a:p>
        </p:txBody>
      </p:sp>
      <p:sp>
        <p:nvSpPr>
          <p:cNvPr id="4" name="슬라이드 번호 개체 틀 3"/>
          <p:cNvSpPr>
            <a:spLocks noGrp="1"/>
          </p:cNvSpPr>
          <p:nvPr>
            <p:ph type="sldNum" sz="quarter" idx="5"/>
          </p:nvPr>
        </p:nvSpPr>
        <p:spPr/>
        <p:txBody>
          <a:bodyPr/>
          <a:lstStyle/>
          <a:p>
            <a:fld id="{744B2FE8-72DD-4CAF-82B5-9D5CB2841473}" type="slidenum">
              <a:rPr lang="ko-KR" altLang="en-US" smtClean="0"/>
              <a:t>3</a:t>
            </a:fld>
            <a:endParaRPr lang="ko-KR" altLang="en-US"/>
          </a:p>
        </p:txBody>
      </p:sp>
    </p:spTree>
    <p:extLst>
      <p:ext uri="{BB962C8B-B14F-4D97-AF65-F5344CB8AC3E}">
        <p14:creationId xmlns:p14="http://schemas.microsoft.com/office/powerpoint/2010/main" val="2522444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Armytage.net</a:t>
            </a:r>
            <a:r>
              <a:rPr lang="ko-KR" altLang="en-US" dirty="0" smtClean="0"/>
              <a:t>에 올려놓은 또</a:t>
            </a:r>
            <a:r>
              <a:rPr lang="ko-KR" altLang="en-US" baseline="0" dirty="0" smtClean="0"/>
              <a:t> 하나의 비평문</a:t>
            </a:r>
            <a:r>
              <a:rPr lang="en-US" altLang="ko-KR" baseline="0" dirty="0" smtClean="0"/>
              <a:t>. Sonny’s Blues</a:t>
            </a:r>
            <a:r>
              <a:rPr lang="ko-KR" altLang="en-US" baseline="0" dirty="0" smtClean="0"/>
              <a:t>에서 </a:t>
            </a:r>
            <a:r>
              <a:rPr lang="en-US" altLang="ko-KR" baseline="0" dirty="0" smtClean="0"/>
              <a:t>Blues</a:t>
            </a:r>
            <a:r>
              <a:rPr lang="ko-KR" altLang="en-US" baseline="0" dirty="0" smtClean="0"/>
              <a:t>가 어떤 의미인가를 설명한 것</a:t>
            </a:r>
            <a:r>
              <a:rPr lang="en-US" altLang="ko-KR" baseline="0" dirty="0" smtClean="0"/>
              <a:t>.</a:t>
            </a:r>
          </a:p>
          <a:p>
            <a:endParaRPr lang="en-US" altLang="ko-KR" baseline="0" dirty="0" smtClean="0"/>
          </a:p>
          <a:p>
            <a:r>
              <a:rPr lang="en-US" altLang="ko-KR" baseline="0" dirty="0" smtClean="0"/>
              <a:t>-an art of communion: </a:t>
            </a:r>
            <a:r>
              <a:rPr lang="ko-KR" altLang="en-US" baseline="0" dirty="0" smtClean="0"/>
              <a:t>교감</a:t>
            </a:r>
            <a:r>
              <a:rPr lang="en-US" altLang="ko-KR" baseline="0" dirty="0" smtClean="0"/>
              <a:t>, </a:t>
            </a:r>
            <a:r>
              <a:rPr lang="ko-KR" altLang="en-US" baseline="0" dirty="0" smtClean="0"/>
              <a:t>혹은 친교의 수단</a:t>
            </a:r>
            <a:r>
              <a:rPr lang="en-US" altLang="ko-KR" baseline="0" dirty="0" smtClean="0"/>
              <a:t>.  </a:t>
            </a:r>
            <a:r>
              <a:rPr lang="ko-KR" altLang="en-US" baseline="0" dirty="0" smtClean="0"/>
              <a:t>화자와 </a:t>
            </a:r>
            <a:r>
              <a:rPr lang="en-US" altLang="ko-KR" baseline="0" dirty="0" smtClean="0"/>
              <a:t>Sonny</a:t>
            </a:r>
            <a:r>
              <a:rPr lang="ko-KR" altLang="en-US" baseline="0" dirty="0" smtClean="0"/>
              <a:t>의 화해도 화자가 </a:t>
            </a:r>
            <a:r>
              <a:rPr lang="en-US" altLang="ko-KR" baseline="0" dirty="0" smtClean="0"/>
              <a:t>Blues</a:t>
            </a:r>
            <a:r>
              <a:rPr lang="ko-KR" altLang="en-US" baseline="0" dirty="0" smtClean="0"/>
              <a:t>의 깊은 의미를 실감하게 되면서 이루어진다</a:t>
            </a:r>
            <a:r>
              <a:rPr lang="en-US" altLang="ko-KR" baseline="0" dirty="0" smtClean="0"/>
              <a:t>.</a:t>
            </a:r>
          </a:p>
          <a:p>
            <a:endParaRPr lang="en-US" altLang="ko-KR" baseline="0" dirty="0" smtClean="0"/>
          </a:p>
          <a:p>
            <a:r>
              <a:rPr lang="en-US" altLang="ko-KR" baseline="0" dirty="0" smtClean="0"/>
              <a:t>-</a:t>
            </a:r>
            <a:r>
              <a:rPr lang="ko-KR" altLang="en-US" baseline="0" dirty="0" smtClean="0"/>
              <a:t>이 음악은 미국 흑인들이 아프리카 출신으로서 독특하게 공유하는 어떤 삶의 활기를 예술적으로 표현한다는 것</a:t>
            </a:r>
            <a:r>
              <a:rPr lang="en-US" altLang="ko-KR" baseline="0" dirty="0" smtClean="0"/>
              <a:t>.</a:t>
            </a:r>
          </a:p>
          <a:p>
            <a:endParaRPr lang="en-US" altLang="ko-KR" baseline="0" dirty="0" smtClean="0"/>
          </a:p>
          <a:p>
            <a:r>
              <a:rPr lang="en-US" altLang="ko-KR" baseline="0" dirty="0" smtClean="0"/>
              <a:t>-</a:t>
            </a:r>
            <a:r>
              <a:rPr lang="ko-KR" altLang="en-US" baseline="0" dirty="0" smtClean="0"/>
              <a:t>화자는 이 음악을 통해 자신이 추구하고 내면화한 백인 중산층의 관점을 벗어나 </a:t>
            </a:r>
            <a:r>
              <a:rPr lang="en-US" altLang="ko-KR" baseline="0" dirty="0" smtClean="0"/>
              <a:t> Sonny</a:t>
            </a:r>
            <a:r>
              <a:rPr lang="ko-KR" altLang="en-US" baseline="0" dirty="0" smtClean="0"/>
              <a:t>의 관점을</a:t>
            </a:r>
            <a:r>
              <a:rPr lang="en-US" altLang="ko-KR" baseline="0" dirty="0" smtClean="0"/>
              <a:t>, </a:t>
            </a:r>
            <a:r>
              <a:rPr lang="ko-KR" altLang="en-US" baseline="0" dirty="0" smtClean="0"/>
              <a:t>즉 </a:t>
            </a:r>
            <a:r>
              <a:rPr lang="ko-KR" altLang="en-US" baseline="0" dirty="0" err="1" smtClean="0"/>
              <a:t>고통받는</a:t>
            </a:r>
            <a:r>
              <a:rPr lang="ko-KR" altLang="en-US" baseline="0" dirty="0" smtClean="0"/>
              <a:t> 흑인들의 감수성을 이해하기 시작한다는 것</a:t>
            </a:r>
            <a:r>
              <a:rPr lang="en-US" altLang="ko-KR" baseline="0" dirty="0" smtClean="0"/>
              <a:t>.</a:t>
            </a:r>
            <a:r>
              <a:rPr lang="ko-KR" altLang="en-US" baseline="0" dirty="0" smtClean="0"/>
              <a:t>  </a:t>
            </a:r>
            <a:endParaRPr lang="ko-KR" altLang="en-US" dirty="0"/>
          </a:p>
        </p:txBody>
      </p:sp>
      <p:sp>
        <p:nvSpPr>
          <p:cNvPr id="4" name="슬라이드 번호 개체 틀 3"/>
          <p:cNvSpPr>
            <a:spLocks noGrp="1"/>
          </p:cNvSpPr>
          <p:nvPr>
            <p:ph type="sldNum" sz="quarter" idx="5"/>
          </p:nvPr>
        </p:nvSpPr>
        <p:spPr/>
        <p:txBody>
          <a:bodyPr/>
          <a:lstStyle/>
          <a:p>
            <a:fld id="{744B2FE8-72DD-4CAF-82B5-9D5CB2841473}" type="slidenum">
              <a:rPr lang="ko-KR" altLang="en-US" smtClean="0"/>
              <a:t>4</a:t>
            </a:fld>
            <a:endParaRPr lang="ko-KR" altLang="en-US"/>
          </a:p>
        </p:txBody>
      </p:sp>
    </p:spTree>
    <p:extLst>
      <p:ext uri="{BB962C8B-B14F-4D97-AF65-F5344CB8AC3E}">
        <p14:creationId xmlns:p14="http://schemas.microsoft.com/office/powerpoint/2010/main" val="252570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ko-KR" altLang="en-US"/>
              <a:t>마스터 제목 스타일 편집</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ko-KR" altLang="en-US"/>
              <a:t>마스터 제목 스타일 편집</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fld id="{96DFF08F-DC6B-4601-B491-B0F83F6DD2DA}" type="datetimeFigureOut">
              <a:rPr lang="en-US" dirty="0"/>
              <a:t>3/27/2020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Content Placeholder 3"/>
          <p:cNvSpPr>
            <a:spLocks noGrp="1"/>
          </p:cNvSpPr>
          <p:nvPr>
            <p:ph sz="half" idx="2"/>
          </p:nvPr>
        </p:nvSpPr>
        <p:spPr>
          <a:xfrm>
            <a:off x="1097280" y="2582335"/>
            <a:ext cx="4937760" cy="328676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Content Placeholder 5"/>
          <p:cNvSpPr>
            <a:spLocks noGrp="1"/>
          </p:cNvSpPr>
          <p:nvPr>
            <p:ph sz="quarter" idx="4"/>
          </p:nvPr>
        </p:nvSpPr>
        <p:spPr>
          <a:xfrm>
            <a:off x="6217920" y="2582334"/>
            <a:ext cx="4937760" cy="328676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3/27/2020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ko-KR" altLang="en-US"/>
              <a:t>마스터 제목 스타일 편집</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3/27/2020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fld id="{96DFF08F-DC6B-4601-B491-B0F83F6DD2DA}" type="datetimeFigureOut">
              <a:rPr lang="en-US" dirty="0"/>
              <a:t>3/27/2020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3/27/2020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1"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1"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1"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m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4.xml"/><Relationship Id="rId4" Type="http://schemas.openxmlformats.org/officeDocument/2006/relationships/audio" Target="../media/media2.wma"/></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3.mp4"/><Relationship Id="rId7" Type="http://schemas.openxmlformats.org/officeDocument/2006/relationships/notesSlide" Target="../notesSlides/notesSlide1.xml"/><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audio" Target="../media/media4.wma"/><Relationship Id="rId4" Type="http://schemas.microsoft.com/office/2007/relationships/media" Target="../media/media4.wm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Old Ship of Zion(p. 85)</a:t>
            </a:r>
            <a:endParaRPr lang="ko-KR" altLang="en-US" dirty="0"/>
          </a:p>
        </p:txBody>
      </p:sp>
      <p:sp>
        <p:nvSpPr>
          <p:cNvPr id="3" name="내용 개체 틀 2"/>
          <p:cNvSpPr>
            <a:spLocks noGrp="1"/>
          </p:cNvSpPr>
          <p:nvPr>
            <p:ph sz="half" idx="1"/>
          </p:nvPr>
        </p:nvSpPr>
        <p:spPr/>
        <p:txBody>
          <a:bodyPr>
            <a:normAutofit/>
          </a:bodyPr>
          <a:lstStyle/>
          <a:p>
            <a:r>
              <a:rPr lang="en-US" altLang="ko-KR" dirty="0" err="1" smtClean="0"/>
              <a:t>'Tis</a:t>
            </a:r>
            <a:r>
              <a:rPr lang="en-US" altLang="ko-KR" dirty="0" smtClean="0"/>
              <a:t> </a:t>
            </a:r>
            <a:r>
              <a:rPr lang="en-US" altLang="ko-KR" dirty="0"/>
              <a:t>the </a:t>
            </a:r>
            <a:r>
              <a:rPr lang="en-US" altLang="ko-KR" dirty="0" err="1"/>
              <a:t>ol</a:t>
            </a:r>
            <a:r>
              <a:rPr lang="en-US" altLang="ko-KR" dirty="0"/>
              <a:t>' ship of Zion</a:t>
            </a:r>
            <a:r>
              <a:rPr lang="en-US" altLang="ko-KR" dirty="0" smtClean="0"/>
              <a:t>, </a:t>
            </a:r>
          </a:p>
          <a:p>
            <a:r>
              <a:rPr lang="en-US" altLang="ko-KR" dirty="0" err="1" smtClean="0"/>
              <a:t>'Tis</a:t>
            </a:r>
            <a:r>
              <a:rPr lang="en-US" altLang="ko-KR" dirty="0" smtClean="0"/>
              <a:t> </a:t>
            </a:r>
            <a:r>
              <a:rPr lang="en-US" altLang="ko-KR" dirty="0"/>
              <a:t>the </a:t>
            </a:r>
            <a:r>
              <a:rPr lang="en-US" altLang="ko-KR" dirty="0" err="1"/>
              <a:t>ol</a:t>
            </a:r>
            <a:r>
              <a:rPr lang="en-US" altLang="ko-KR" dirty="0"/>
              <a:t>' ship of Zion,</a:t>
            </a:r>
          </a:p>
          <a:p>
            <a:r>
              <a:rPr lang="en-US" altLang="ko-KR" dirty="0" err="1" smtClean="0"/>
              <a:t>'Tis</a:t>
            </a:r>
            <a:r>
              <a:rPr lang="en-US" altLang="ko-KR" dirty="0" smtClean="0"/>
              <a:t> </a:t>
            </a:r>
            <a:r>
              <a:rPr lang="en-US" altLang="ko-KR" dirty="0"/>
              <a:t>the </a:t>
            </a:r>
            <a:r>
              <a:rPr lang="en-US" altLang="ko-KR" dirty="0" err="1"/>
              <a:t>ol</a:t>
            </a:r>
            <a:r>
              <a:rPr lang="en-US" altLang="ko-KR" dirty="0"/>
              <a:t>' ship of Zion;</a:t>
            </a:r>
          </a:p>
          <a:p>
            <a:r>
              <a:rPr lang="en-US" altLang="ko-KR" dirty="0" smtClean="0"/>
              <a:t>Get </a:t>
            </a:r>
            <a:r>
              <a:rPr lang="en-US" altLang="ko-KR" dirty="0"/>
              <a:t>on board, get on board</a:t>
            </a:r>
            <a:r>
              <a:rPr lang="en-US" altLang="ko-KR" dirty="0" smtClean="0"/>
              <a:t>!</a:t>
            </a:r>
          </a:p>
          <a:p>
            <a:endParaRPr lang="en-US" altLang="ko-KR" dirty="0"/>
          </a:p>
          <a:p>
            <a:pPr marL="0" indent="0">
              <a:buNone/>
            </a:pPr>
            <a:r>
              <a:rPr lang="en-US" altLang="ko-KR" dirty="0" smtClean="0"/>
              <a:t> </a:t>
            </a:r>
            <a:r>
              <a:rPr lang="en-US" altLang="ko-KR" dirty="0"/>
              <a:t>It has landed many a thousand,</a:t>
            </a:r>
          </a:p>
          <a:p>
            <a:r>
              <a:rPr lang="en-US" altLang="ko-KR" dirty="0" smtClean="0"/>
              <a:t>It </a:t>
            </a:r>
            <a:r>
              <a:rPr lang="en-US" altLang="ko-KR" dirty="0"/>
              <a:t>has landed many a thousand,</a:t>
            </a:r>
          </a:p>
          <a:p>
            <a:r>
              <a:rPr lang="en-US" altLang="ko-KR" dirty="0" smtClean="0"/>
              <a:t>It </a:t>
            </a:r>
            <a:r>
              <a:rPr lang="en-US" altLang="ko-KR" dirty="0"/>
              <a:t>has landed many a thousand;</a:t>
            </a:r>
          </a:p>
          <a:p>
            <a:r>
              <a:rPr lang="en-US" altLang="ko-KR" dirty="0" smtClean="0"/>
              <a:t>Get </a:t>
            </a:r>
            <a:r>
              <a:rPr lang="en-US" altLang="ko-KR" dirty="0"/>
              <a:t>on board, get on board!</a:t>
            </a:r>
            <a:endParaRPr lang="ko-KR" altLang="en-US" dirty="0"/>
          </a:p>
        </p:txBody>
      </p:sp>
      <p:pic>
        <p:nvPicPr>
          <p:cNvPr id="5" name="Romance Watson - Tis the Old Ship of Zion [Live] - YouTube (480p)">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218238" y="2005013"/>
            <a:ext cx="4937125" cy="3703637"/>
          </a:xfrm>
        </p:spPr>
      </p:pic>
      <p:pic>
        <p:nvPicPr>
          <p:cNvPr id="4" name="오디오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0410798"/>
      </p:ext>
    </p:extLst>
  </p:cSld>
  <p:clrMapOvr>
    <a:masterClrMapping/>
  </p:clrMapOvr>
  <mc:AlternateContent xmlns:mc="http://schemas.openxmlformats.org/markup-compatibility/2006" xmlns:p14="http://schemas.microsoft.com/office/powerpoint/2010/main">
    <mc:Choice Requires="p14">
      <p:transition spd="slow" p14:dur="2000" advTm="430465"/>
    </mc:Choice>
    <mc:Fallback xmlns="">
      <p:transition spd="slow" advTm="430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7934" objId="5"/>
        <p14:pauseEvt time="394527" objId="5"/>
        <p14:stopEvt time="430465"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6C4F3549-5332-4C53-9241-E889407FC2AC}"/>
              </a:ext>
            </a:extLst>
          </p:cNvPr>
          <p:cNvSpPr>
            <a:spLocks noGrp="1"/>
          </p:cNvSpPr>
          <p:nvPr>
            <p:ph type="title"/>
          </p:nvPr>
        </p:nvSpPr>
        <p:spPr/>
        <p:txBody>
          <a:bodyPr/>
          <a:lstStyle/>
          <a:p>
            <a:r>
              <a:rPr lang="en-US" altLang="ko-KR" dirty="0"/>
              <a:t>Ethel Waters. “Am I Blue”</a:t>
            </a:r>
            <a:endParaRPr lang="ko-KR" altLang="en-US" dirty="0"/>
          </a:p>
        </p:txBody>
      </p:sp>
      <p:sp>
        <p:nvSpPr>
          <p:cNvPr id="4" name="내용 개체 틀 3">
            <a:extLst>
              <a:ext uri="{FF2B5EF4-FFF2-40B4-BE49-F238E27FC236}">
                <a16:creationId xmlns:a16="http://schemas.microsoft.com/office/drawing/2014/main" xmlns="" id="{07DB4147-8D2D-40A0-85D9-5C2C33C241DB}"/>
              </a:ext>
            </a:extLst>
          </p:cNvPr>
          <p:cNvSpPr>
            <a:spLocks noGrp="1"/>
          </p:cNvSpPr>
          <p:nvPr>
            <p:ph sz="half" idx="1"/>
          </p:nvPr>
        </p:nvSpPr>
        <p:spPr>
          <a:xfrm>
            <a:off x="1098958" y="2206305"/>
            <a:ext cx="4936082" cy="3662788"/>
          </a:xfrm>
        </p:spPr>
        <p:txBody>
          <a:bodyPr>
            <a:noAutofit/>
          </a:bodyPr>
          <a:lstStyle/>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Am I blue, am I blue</a:t>
            </a:r>
          </a:p>
          <a:p>
            <a:pPr>
              <a:lnSpc>
                <a:spcPct val="100000"/>
              </a:lnSpc>
              <a:spcBef>
                <a:spcPts val="0"/>
              </a:spcBef>
              <a:spcAft>
                <a:spcPts val="0"/>
              </a:spcAft>
            </a:pPr>
            <a:r>
              <a:rPr lang="en-US" altLang="ko-KR" sz="1600" dirty="0" err="1">
                <a:latin typeface="Arial" panose="020B0604020202020204" pitchFamily="34" charset="0"/>
                <a:cs typeface="Arial" panose="020B0604020202020204" pitchFamily="34" charset="0"/>
              </a:rPr>
              <a:t>Ain't</a:t>
            </a:r>
            <a:r>
              <a:rPr lang="en-US" altLang="ko-KR" sz="1600" dirty="0">
                <a:latin typeface="Arial" panose="020B0604020202020204" pitchFamily="34" charset="0"/>
                <a:cs typeface="Arial" panose="020B0604020202020204" pitchFamily="34" charset="0"/>
              </a:rPr>
              <a:t> these tears in my eyes telling you</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Am I blue, you'd be too</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If each plan with your man done fell through</a:t>
            </a:r>
          </a:p>
          <a:p>
            <a:pPr>
              <a:lnSpc>
                <a:spcPct val="100000"/>
              </a:lnSpc>
              <a:spcBef>
                <a:spcPts val="0"/>
              </a:spcBef>
              <a:spcAft>
                <a:spcPts val="0"/>
              </a:spcAft>
            </a:pPr>
            <a:endParaRPr lang="en-US" altLang="ko-KR" sz="1600" dirty="0">
              <a:latin typeface="Arial" panose="020B0604020202020204" pitchFamily="34" charset="0"/>
              <a:cs typeface="Arial" panose="020B0604020202020204" pitchFamily="34" charset="0"/>
            </a:endParaRP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Was a time I was his only one</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But now I'm the sad and lonely one, lonely</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Was I gay till today</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Now he's gone and we're through, am I blue</a:t>
            </a:r>
          </a:p>
          <a:p>
            <a:pPr>
              <a:lnSpc>
                <a:spcPct val="100000"/>
              </a:lnSpc>
              <a:spcBef>
                <a:spcPts val="0"/>
              </a:spcBef>
              <a:spcAft>
                <a:spcPts val="0"/>
              </a:spcAft>
            </a:pPr>
            <a:endParaRPr lang="en-US" altLang="ko-KR" sz="1600" dirty="0">
              <a:latin typeface="Arial" panose="020B0604020202020204" pitchFamily="34" charset="0"/>
              <a:cs typeface="Arial" panose="020B0604020202020204" pitchFamily="34" charset="0"/>
            </a:endParaRP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Was I gay till today</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Now he's gone and we're through, am I blue</a:t>
            </a:r>
          </a:p>
          <a:p>
            <a:pPr>
              <a:lnSpc>
                <a:spcPct val="100000"/>
              </a:lnSpc>
              <a:spcBef>
                <a:spcPts val="0"/>
              </a:spcBef>
              <a:spcAft>
                <a:spcPts val="0"/>
              </a:spcAft>
            </a:pPr>
            <a:r>
              <a:rPr lang="en-US" altLang="ko-KR" sz="1600" dirty="0">
                <a:latin typeface="Arial" panose="020B0604020202020204" pitchFamily="34" charset="0"/>
                <a:cs typeface="Arial" panose="020B0604020202020204" pitchFamily="34" charset="0"/>
              </a:rPr>
              <a:t>Oh he's gone, he left me, am I blue</a:t>
            </a:r>
            <a:endParaRPr lang="ko-KR" altLang="en-US" sz="1600" dirty="0">
              <a:latin typeface="Arial" panose="020B0604020202020204" pitchFamily="34" charset="0"/>
              <a:cs typeface="Arial" panose="020B0604020202020204" pitchFamily="34" charset="0"/>
            </a:endParaRPr>
          </a:p>
        </p:txBody>
      </p:sp>
      <p:pic>
        <p:nvPicPr>
          <p:cNvPr id="6" name="Ethel Waters - Am I Blue_ 1929 - YouTube (360p)">
            <a:hlinkClick r:id="" action="ppaction://media"/>
            <a:extLst>
              <a:ext uri="{FF2B5EF4-FFF2-40B4-BE49-F238E27FC236}">
                <a16:creationId xmlns:a16="http://schemas.microsoft.com/office/drawing/2014/main" xmlns="" id="{B62A5DA4-DC37-4BAD-A1B0-D061369D05A2}"/>
              </a:ext>
            </a:extLst>
          </p:cNvPr>
          <p:cNvPicPr>
            <a:picLocks noGrp="1" noChangeAspect="1"/>
          </p:cNvPicPr>
          <p:nvPr>
            <p:ph sz="half" idx="2"/>
            <a:videoFile r:link="rId3"/>
            <p:extLst>
              <p:ext uri="{DAA4B4D4-6D71-4841-9C94-3DE7FCFB9230}">
                <p14:media xmlns:p14="http://schemas.microsoft.com/office/powerpoint/2010/main" r:embed="rId2"/>
              </p:ext>
            </p:extLst>
          </p:nvPr>
        </p:nvPicPr>
        <p:blipFill>
          <a:blip r:embed="rId8"/>
          <a:stretch>
            <a:fillRect/>
          </a:stretch>
        </p:blipFill>
        <p:spPr>
          <a:xfrm>
            <a:off x="6218238" y="2006600"/>
            <a:ext cx="4937125" cy="3703638"/>
          </a:xfrm>
        </p:spPr>
      </p:pic>
      <p:pic>
        <p:nvPicPr>
          <p:cNvPr id="3" name="오디오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373874359"/>
      </p:ext>
    </p:extLst>
  </p:cSld>
  <p:clrMapOvr>
    <a:masterClrMapping/>
  </p:clrMapOvr>
  <mc:AlternateContent xmlns:mc="http://schemas.openxmlformats.org/markup-compatibility/2006" xmlns:p14="http://schemas.microsoft.com/office/powerpoint/2010/main">
    <mc:Choice Requires="p14">
      <p:transition spd="slow" p14:dur="2000" advTm="299032"/>
    </mc:Choice>
    <mc:Fallback xmlns="">
      <p:transition spd="slow" advTm="299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8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09287" objId="6"/>
        <p14:pauseEvt time="275042" objId="6"/>
        <p14:stopEvt time="296176" objId="6"/>
        <p14:playEvt time="296176" objId="6"/>
        <p14:stopEvt time="299032" objId="6"/>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7CD59910-04A4-47C4-9EBA-B8157A868AAB}"/>
              </a:ext>
            </a:extLst>
          </p:cNvPr>
          <p:cNvSpPr>
            <a:spLocks noGrp="1"/>
          </p:cNvSpPr>
          <p:nvPr>
            <p:ph type="title"/>
          </p:nvPr>
        </p:nvSpPr>
        <p:spPr/>
        <p:txBody>
          <a:bodyPr/>
          <a:lstStyle/>
          <a:p>
            <a:r>
              <a:rPr lang="en-US" altLang="ko-KR" dirty="0"/>
              <a:t>Baldwin’s Black Community in New York</a:t>
            </a:r>
            <a:endParaRPr lang="ko-KR" altLang="en-US" dirty="0"/>
          </a:p>
        </p:txBody>
      </p:sp>
      <p:sp>
        <p:nvSpPr>
          <p:cNvPr id="3" name="내용 개체 틀 2">
            <a:extLst>
              <a:ext uri="{FF2B5EF4-FFF2-40B4-BE49-F238E27FC236}">
                <a16:creationId xmlns:a16="http://schemas.microsoft.com/office/drawing/2014/main" xmlns="" id="{CF7B2EF6-25F6-4E9B-BBD9-F0D5905CA1FA}"/>
              </a:ext>
            </a:extLst>
          </p:cNvPr>
          <p:cNvSpPr>
            <a:spLocks noGrp="1"/>
          </p:cNvSpPr>
          <p:nvPr>
            <p:ph idx="1"/>
          </p:nvPr>
        </p:nvSpPr>
        <p:spPr/>
        <p:txBody>
          <a:bodyPr>
            <a:normAutofit/>
          </a:bodyPr>
          <a:lstStyle/>
          <a:p>
            <a:pPr>
              <a:buFont typeface="Wingdings" panose="05000000000000000000" pitchFamily="2" charset="2"/>
              <a:buChar char="l"/>
            </a:pPr>
            <a:r>
              <a:rPr lang="en-US" altLang="ko-KR" dirty="0"/>
              <a:t>Baldwin's neighborhood, Harlem, had by the 1920s become a haven for blacks coming north from Florida, Georgia, the Carolinas, and Virginia. Although the North did not have the racist Jim Crow laws that characterized the South, it was by no means a land of equality. </a:t>
            </a:r>
          </a:p>
          <a:p>
            <a:pPr>
              <a:buFont typeface="Wingdings" panose="05000000000000000000" pitchFamily="2" charset="2"/>
              <a:buChar char="l"/>
            </a:pPr>
            <a:r>
              <a:rPr lang="en-US" altLang="ko-KR" dirty="0" err="1"/>
              <a:t>the"Harlem</a:t>
            </a:r>
            <a:r>
              <a:rPr lang="en-US" altLang="ko-KR" dirty="0"/>
              <a:t> Renaissance'' Langston Hughes and Zora Neale Hurston, musicians such as Duke Ellington and Louis Armstrong, and many other artistic and intellectual figures made Harlem and New York City a haven for culture. </a:t>
            </a:r>
          </a:p>
          <a:p>
            <a:pPr>
              <a:buFont typeface="Wingdings" panose="05000000000000000000" pitchFamily="2" charset="2"/>
              <a:buChar char="l"/>
            </a:pPr>
            <a:r>
              <a:rPr lang="en-US" altLang="ko-KR" dirty="0"/>
              <a:t>Baldwin was born into this world, where extreme poverty and deprivation were often overshadowed by the achievements of a few of the neighborhood's inhabitants. “</a:t>
            </a:r>
          </a:p>
          <a:p>
            <a:pPr>
              <a:buFont typeface="Wingdings" panose="05000000000000000000" pitchFamily="2" charset="2"/>
              <a:buChar char="l"/>
            </a:pPr>
            <a:r>
              <a:rPr lang="en-US" altLang="ko-KR" dirty="0"/>
              <a:t>Two </a:t>
            </a:r>
            <a:r>
              <a:rPr lang="en-US" altLang="ko-KR" dirty="0" err="1"/>
              <a:t>Harlems</a:t>
            </a:r>
            <a:r>
              <a:rPr lang="en-US" altLang="ko-KR" dirty="0"/>
              <a:t>: “You see, there were two </a:t>
            </a:r>
            <a:r>
              <a:rPr lang="en-US" altLang="ko-KR" dirty="0" err="1"/>
              <a:t>Harlems</a:t>
            </a:r>
            <a:r>
              <a:rPr lang="en-US" altLang="ko-KR" dirty="0"/>
              <a:t>," Baldwin said in 1969. "There were those who lived in Sugar Hill and there was the Hollow, where we lived. There was a great divide between the black people on the hill and us. I was just a raggedy, funky black shoeshine boy and was afraid of the people on the Hill, who, for their part, didn't want to have anything to do with me."</a:t>
            </a:r>
            <a:endParaRPr lang="ko-KR" altLang="en-US"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163652"/>
      </p:ext>
    </p:extLst>
  </p:cSld>
  <p:clrMapOvr>
    <a:masterClrMapping/>
  </p:clrMapOvr>
  <mc:AlternateContent xmlns:mc="http://schemas.openxmlformats.org/markup-compatibility/2006" xmlns:p14="http://schemas.microsoft.com/office/powerpoint/2010/main">
    <mc:Choice Requires="p14">
      <p:transition spd="slow" p14:dur="2000" advTm="179523"/>
    </mc:Choice>
    <mc:Fallback xmlns="">
      <p:transition spd="slow" advTm="17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F67DA22D-FCAC-46C9-8D3D-322A332C4B86}"/>
              </a:ext>
            </a:extLst>
          </p:cNvPr>
          <p:cNvSpPr>
            <a:spLocks noGrp="1"/>
          </p:cNvSpPr>
          <p:nvPr>
            <p:ph type="title"/>
          </p:nvPr>
        </p:nvSpPr>
        <p:spPr/>
        <p:txBody>
          <a:bodyPr/>
          <a:lstStyle/>
          <a:p>
            <a:r>
              <a:rPr lang="en-US" altLang="ko-KR" dirty="0"/>
              <a:t>The Significance of the Blues in “Sonny’s Blues”</a:t>
            </a:r>
            <a:endParaRPr lang="ko-KR" altLang="en-US" dirty="0"/>
          </a:p>
        </p:txBody>
      </p:sp>
      <p:sp>
        <p:nvSpPr>
          <p:cNvPr id="3" name="내용 개체 틀 2">
            <a:extLst>
              <a:ext uri="{FF2B5EF4-FFF2-40B4-BE49-F238E27FC236}">
                <a16:creationId xmlns:a16="http://schemas.microsoft.com/office/drawing/2014/main" xmlns="" id="{3D827CC5-01FC-4335-8690-D138A4F46040}"/>
              </a:ext>
            </a:extLst>
          </p:cNvPr>
          <p:cNvSpPr>
            <a:spLocks noGrp="1"/>
          </p:cNvSpPr>
          <p:nvPr>
            <p:ph idx="1"/>
          </p:nvPr>
        </p:nvSpPr>
        <p:spPr>
          <a:xfrm>
            <a:off x="1097280" y="2248678"/>
            <a:ext cx="10058400" cy="3620416"/>
          </a:xfrm>
        </p:spPr>
        <p:txBody>
          <a:bodyPr>
            <a:normAutofit/>
          </a:bodyPr>
          <a:lstStyle/>
          <a:p>
            <a:r>
              <a:rPr lang="en-US" altLang="ko-KR" sz="2200" dirty="0"/>
              <a:t>The Blues functions as an art of communion. It is popular rather than elite, worldly rather than otherwise. The Blues is expression in which one uses the skill he has achieved by practice and experience in order to reach toward others. It is this proposition that gives the Blues its metaphoric significance. The fraternal reconciliation brought about through Sonny’s music is emblematic of a group’s coming together, because the narrator learns to love his brother freely while he discovers the value of a characteristically Afro-American assertion of life-force. Taking Sonny on his own terms he must also abandon the ways of thought identified with middle-class position which historically has signified for Black people the adoption of “white” ways.</a:t>
            </a:r>
          </a:p>
          <a:p>
            <a:r>
              <a:rPr lang="en-US" altLang="ko-KR" dirty="0"/>
              <a:t>(from “Sonny’s Blues”: James Baldwin’s Image of Black Community)</a:t>
            </a:r>
          </a:p>
          <a:p>
            <a:endParaRPr lang="ko-KR" altLang="en-US" dirty="0"/>
          </a:p>
        </p:txBody>
      </p:sp>
      <p:pic>
        <p:nvPicPr>
          <p:cNvPr id="4" name="오디오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9486724"/>
      </p:ext>
    </p:extLst>
  </p:cSld>
  <p:clrMapOvr>
    <a:masterClrMapping/>
  </p:clrMapOvr>
  <mc:AlternateContent xmlns:mc="http://schemas.openxmlformats.org/markup-compatibility/2006" xmlns:p14="http://schemas.microsoft.com/office/powerpoint/2010/main">
    <mc:Choice Requires="p14">
      <p:transition spd="slow" p14:dur="2000" advTm="88779"/>
    </mc:Choice>
    <mc:Fallback xmlns="">
      <p:transition spd="slow" advTm="8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6.1"/>
</p:tagLst>
</file>

<file path=ppt/theme/theme1.xml><?xml version="1.0" encoding="utf-8"?>
<a:theme xmlns:a="http://schemas.openxmlformats.org/drawingml/2006/main" name="추억">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928</TotalTime>
  <Words>798</Words>
  <Application>Microsoft Office PowerPoint</Application>
  <PresentationFormat>와이드스크린</PresentationFormat>
  <Paragraphs>56</Paragraphs>
  <Slides>4</Slides>
  <Notes>3</Notes>
  <HiddenSlides>0</HiddenSlides>
  <MMClips>6</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4</vt:i4>
      </vt:variant>
    </vt:vector>
  </HeadingPairs>
  <TitlesOfParts>
    <vt:vector size="10" baseType="lpstr">
      <vt:lpstr>맑은 고딕</vt:lpstr>
      <vt:lpstr>Arial</vt:lpstr>
      <vt:lpstr>Calibri</vt:lpstr>
      <vt:lpstr>Calibri Light</vt:lpstr>
      <vt:lpstr>Wingdings</vt:lpstr>
      <vt:lpstr>추억</vt:lpstr>
      <vt:lpstr>Old Ship of Zion(p. 85)</vt:lpstr>
      <vt:lpstr>Ethel Waters. “Am I Blue”</vt:lpstr>
      <vt:lpstr>Baldwin’s Black Community in New York</vt:lpstr>
      <vt:lpstr>The Significance of the Blues in “Sonny’s Blues”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James Baldwin</dc:title>
  <dc:creator>SungEunai</dc:creator>
  <cp:lastModifiedBy>u</cp:lastModifiedBy>
  <cp:revision>41</cp:revision>
  <dcterms:created xsi:type="dcterms:W3CDTF">2020-03-22T15:36:33Z</dcterms:created>
  <dcterms:modified xsi:type="dcterms:W3CDTF">2020-03-26T15:03:02Z</dcterms:modified>
</cp:coreProperties>
</file>